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4"/>
  </p:sldMasterIdLst>
  <p:sldIdLst>
    <p:sldId id="265" r:id="rId5"/>
    <p:sldId id="260" r:id="rId6"/>
    <p:sldId id="259" r:id="rId7"/>
    <p:sldId id="261" r:id="rId8"/>
    <p:sldId id="262" r:id="rId9"/>
    <p:sldId id="263" r:id="rId10"/>
    <p:sldId id="266" r:id="rId11"/>
  </p:sldIdLst>
  <p:sldSz cx="9144000" cy="6858000" type="screen4x3"/>
  <p:notesSz cx="6881813" cy="100028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8CFDDE-3C55-4F60-B805-2BC36B69AECC}">
          <p14:sldIdLst>
            <p14:sldId id="265"/>
            <p14:sldId id="260"/>
            <p14:sldId id="259"/>
            <p14:sldId id="261"/>
            <p14:sldId id="262"/>
          </p14:sldIdLst>
        </p14:section>
        <p14:section name="Untitled Section" id="{C6B4C846-DEE7-4CB7-9935-3DC125D9B450}">
          <p14:sldIdLst>
            <p14:sldId id="263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71" autoAdjust="0"/>
  </p:normalViewPr>
  <p:slideViewPr>
    <p:cSldViewPr>
      <p:cViewPr>
        <p:scale>
          <a:sx n="94" d="100"/>
          <a:sy n="94" d="100"/>
        </p:scale>
        <p:origin x="-6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882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45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13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24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2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11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86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4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34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69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8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7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81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149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65E-E66B-459F-8FEC-39052341A7C5}" type="datetimeFigureOut">
              <a:rPr lang="he-IL" smtClean="0"/>
              <a:pPr/>
              <a:t>י"ד/אב/תשע"ו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529E7D-4027-42DA-8ADB-E50EC667AB3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6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amalnet.k12.il/Sustainability/Design/%D7%98%D7%91%D7%99%D7%A2%D7%AA+%D7%A8%D7%92%D7%9C+%D7%90%D7%A7%D7%95%D7%9C%D7%95%D7%92%D7%99%D7%AA/%D7%A9%D7%90%D7%9C%D7%95%D7%9F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oneplanetliving.net/" TargetMode="Externa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תמונה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40060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8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8254542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 smtClean="0">
                <a:solidFill>
                  <a:srgbClr val="FF9933"/>
                </a:solidFill>
              </a:rPr>
              <a:t>קיימות (</a:t>
            </a:r>
            <a:r>
              <a:rPr lang="en-US" sz="3200" b="1" dirty="0" smtClean="0">
                <a:solidFill>
                  <a:srgbClr val="FF9933"/>
                </a:solidFill>
              </a:rPr>
              <a:t>sustainability</a:t>
            </a:r>
            <a:r>
              <a:rPr lang="he-IL" sz="3200" b="1" dirty="0" smtClean="0">
                <a:solidFill>
                  <a:srgbClr val="FF9933"/>
                </a:solidFill>
              </a:rPr>
              <a:t>)</a:t>
            </a:r>
            <a:endParaRPr lang="en-US" sz="3200" b="1" dirty="0" smtClean="0">
              <a:solidFill>
                <a:srgbClr val="FF9933"/>
              </a:solidFill>
            </a:endParaRPr>
          </a:p>
          <a:p>
            <a:r>
              <a:rPr lang="he-IL" b="1" dirty="0" smtClean="0"/>
              <a:t>שימוש במשאבים </a:t>
            </a:r>
            <a:r>
              <a:rPr lang="he-IL" b="1" dirty="0"/>
              <a:t>היום מבלי לכלות את המשאבים של </a:t>
            </a:r>
            <a:r>
              <a:rPr lang="he-IL" b="1" dirty="0" smtClean="0"/>
              <a:t>הדורות הבאים.</a:t>
            </a:r>
          </a:p>
          <a:p>
            <a:endParaRPr lang="he-IL" sz="1600" b="1" dirty="0" smtClean="0">
              <a:solidFill>
                <a:srgbClr val="FF9933"/>
              </a:solidFill>
            </a:endParaRPr>
          </a:p>
          <a:p>
            <a:r>
              <a:rPr lang="he-IL" sz="3200" b="1" dirty="0" smtClean="0">
                <a:solidFill>
                  <a:srgbClr val="FF9933"/>
                </a:solidFill>
              </a:rPr>
              <a:t>מהי </a:t>
            </a:r>
            <a:r>
              <a:rPr lang="he-IL" sz="3200" b="1" dirty="0">
                <a:solidFill>
                  <a:srgbClr val="FF9933"/>
                </a:solidFill>
              </a:rPr>
              <a:t>אם כן התנהגות מקיימת?</a:t>
            </a:r>
            <a:endParaRPr lang="en-US" sz="3200" b="1" dirty="0">
              <a:solidFill>
                <a:srgbClr val="FF9933"/>
              </a:solidFill>
            </a:endParaRPr>
          </a:p>
          <a:p>
            <a:r>
              <a:rPr lang="he-IL" dirty="0"/>
              <a:t>בכדי להבין זאת עלינו להכיר מושג נוסף שמתלווה למושג </a:t>
            </a:r>
            <a:r>
              <a:rPr lang="he-IL" dirty="0" smtClean="0"/>
              <a:t>קיימות:</a:t>
            </a:r>
            <a:r>
              <a:rPr lang="en-US" dirty="0"/>
              <a:t/>
            </a:r>
            <a:br>
              <a:rPr lang="en-US" dirty="0"/>
            </a:br>
            <a:endParaRPr lang="he-IL" sz="1050" dirty="0"/>
          </a:p>
          <a:p>
            <a:r>
              <a:rPr lang="he-IL" sz="3200" b="1" dirty="0">
                <a:solidFill>
                  <a:srgbClr val="FF9933"/>
                </a:solidFill>
              </a:rPr>
              <a:t>טביעת רגל אקולוגית</a:t>
            </a:r>
          </a:p>
          <a:p>
            <a:r>
              <a:rPr lang="he-IL" b="1" dirty="0"/>
              <a:t>הודות להתפתחות הטכנולוגית</a:t>
            </a:r>
            <a:r>
              <a:rPr lang="he-IL" dirty="0"/>
              <a:t> יש לנו יכולת לשנע </a:t>
            </a:r>
            <a:r>
              <a:rPr lang="he-IL" dirty="0" smtClean="0"/>
              <a:t>משאבים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על </a:t>
            </a:r>
            <a:r>
              <a:rPr lang="he-IL" dirty="0"/>
              <a:t>פני יבשות </a:t>
            </a:r>
            <a:r>
              <a:rPr lang="he-IL" dirty="0" smtClean="0"/>
              <a:t>ואוקיינוסים,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b="1" dirty="0" smtClean="0"/>
              <a:t>אלינו</a:t>
            </a:r>
            <a:r>
              <a:rPr lang="he-IL" dirty="0" smtClean="0"/>
              <a:t> </a:t>
            </a:r>
            <a:r>
              <a:rPr lang="he-IL" dirty="0"/>
              <a:t>(לטובת הצריכה שלנו) </a:t>
            </a:r>
            <a:r>
              <a:rPr lang="he-IL" b="1" dirty="0"/>
              <a:t>והרחק </a:t>
            </a:r>
            <a:r>
              <a:rPr lang="he-IL" b="1" dirty="0" err="1"/>
              <a:t>מאיתנו</a:t>
            </a:r>
            <a:r>
              <a:rPr lang="he-IL" b="1" dirty="0"/>
              <a:t> </a:t>
            </a:r>
            <a:r>
              <a:rPr lang="he-IL" dirty="0"/>
              <a:t>(ביוב ופסולת</a:t>
            </a:r>
            <a:r>
              <a:rPr lang="he-IL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smtClean="0"/>
              <a:t>בכך </a:t>
            </a:r>
            <a:r>
              <a:rPr lang="he-IL" dirty="0"/>
              <a:t>אנחנו מאפשרים צריכה </a:t>
            </a:r>
            <a:r>
              <a:rPr lang="he-IL" dirty="0" smtClean="0"/>
              <a:t>גבוהה הרבה מעבר למה שהסביבה </a:t>
            </a:r>
            <a:r>
              <a:rPr lang="he-IL" dirty="0" err="1"/>
              <a:t>המיידית</a:t>
            </a:r>
            <a:r>
              <a:rPr lang="he-IL" dirty="0"/>
              <a:t> שלנו מספקת לנו, כך נוצרת תחושה של שפע אינסופי.</a:t>
            </a:r>
            <a:endParaRPr lang="en-US" dirty="0"/>
          </a:p>
          <a:p>
            <a:r>
              <a:rPr lang="he-IL" b="1" dirty="0"/>
              <a:t>אבל... וכאן האשליה... זה לא שבאמת המשאבים בלתי </a:t>
            </a:r>
            <a:r>
              <a:rPr lang="he-IL" b="1" dirty="0" smtClean="0"/>
              <a:t>מתכלים,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לכדור </a:t>
            </a:r>
            <a:r>
              <a:rPr lang="he-IL" b="1" dirty="0"/>
              <a:t>הארץ יש סוף מאוד ברור. </a:t>
            </a:r>
          </a:p>
          <a:p>
            <a:endParaRPr lang="he-IL" sz="1100" b="1" dirty="0"/>
          </a:p>
          <a:p>
            <a:r>
              <a:rPr lang="he-IL" b="1" dirty="0"/>
              <a:t>"טביעת הרגל האקולוגית"</a:t>
            </a:r>
            <a:r>
              <a:rPr lang="he-IL" dirty="0"/>
              <a:t> </a:t>
            </a:r>
            <a:r>
              <a:rPr lang="he-IL" dirty="0" smtClean="0"/>
              <a:t>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סך </a:t>
            </a:r>
            <a:r>
              <a:rPr lang="he-IL" dirty="0"/>
              <a:t>כל המשאבים הדרושים </a:t>
            </a:r>
            <a:r>
              <a:rPr lang="he-IL" dirty="0" smtClean="0"/>
              <a:t>לקיומנו</a:t>
            </a:r>
            <a:r>
              <a:rPr lang="en-US" dirty="0" smtClean="0"/>
              <a:t> </a:t>
            </a:r>
            <a:r>
              <a:rPr lang="he-IL" dirty="0" smtClean="0"/>
              <a:t>(ייצור</a:t>
            </a:r>
            <a:r>
              <a:rPr lang="he-IL" dirty="0"/>
              <a:t>, צריכה וטיפול בפסולת</a:t>
            </a:r>
            <a:r>
              <a:rPr lang="he-IL" dirty="0" smtClean="0"/>
              <a:t>).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696517" cy="2657531"/>
          </a:xfrm>
          <a:prstGeom prst="rect">
            <a:avLst/>
          </a:prstGeom>
        </p:spPr>
      </p:pic>
      <p:pic>
        <p:nvPicPr>
          <p:cNvPr id="7" name="תמונה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4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2234710" cy="22410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550" y="1196399"/>
            <a:ext cx="85009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9933"/>
                </a:solidFill>
              </a:rPr>
              <a:t>שאלון אינטרנטי</a:t>
            </a:r>
          </a:p>
          <a:p>
            <a:pPr algn="ctr"/>
            <a:r>
              <a:rPr lang="he-IL" sz="3200" b="1" dirty="0" smtClean="0">
                <a:solidFill>
                  <a:srgbClr val="FF9933"/>
                </a:solidFill>
              </a:rPr>
              <a:t>לחישוב טביעת הרגל האקולוגית</a:t>
            </a:r>
            <a:endParaRPr lang="he-IL" b="1" dirty="0" smtClean="0"/>
          </a:p>
          <a:p>
            <a:endParaRPr lang="he-IL" sz="2000" dirty="0" smtClean="0"/>
          </a:p>
          <a:p>
            <a:endParaRPr lang="he-IL" sz="2000" dirty="0"/>
          </a:p>
          <a:p>
            <a:endParaRPr lang="he-IL" sz="2000" dirty="0" smtClean="0"/>
          </a:p>
          <a:p>
            <a:endParaRPr lang="he-IL" sz="2000" dirty="0"/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sz="2000" dirty="0" smtClean="0"/>
          </a:p>
          <a:p>
            <a:pPr algn="ctr"/>
            <a:r>
              <a:rPr lang="he-IL" sz="2000" b="1" dirty="0" smtClean="0"/>
              <a:t>אם אתם רוצים לגלות מהי טביעת הרגל האקולוגית שלכם, </a:t>
            </a:r>
          </a:p>
          <a:p>
            <a:pPr algn="ctr"/>
            <a:r>
              <a:rPr lang="he-IL" sz="2000" b="1" dirty="0" smtClean="0"/>
              <a:t>הקליקו על </a:t>
            </a:r>
            <a:r>
              <a:rPr lang="he-IL" sz="2000" b="1" dirty="0" smtClean="0">
                <a:hlinkClick r:id="rId4"/>
              </a:rPr>
              <a:t>הקישור</a:t>
            </a:r>
            <a:endParaRPr lang="he-IL" sz="2000" b="1" dirty="0" smtClean="0"/>
          </a:p>
          <a:p>
            <a:pPr algn="ctr"/>
            <a:endParaRPr lang="he-IL" sz="1600" dirty="0"/>
          </a:p>
          <a:p>
            <a:pPr algn="ctr"/>
            <a:r>
              <a:rPr lang="he-IL" sz="1600" b="1" dirty="0" smtClean="0"/>
              <a:t>*</a:t>
            </a:r>
            <a:r>
              <a:rPr lang="he-IL" sz="1600" b="1" u="sng" dirty="0" smtClean="0"/>
              <a:t>אזהרה</a:t>
            </a:r>
            <a:r>
              <a:rPr lang="he-IL" sz="1600" b="1" dirty="0" smtClean="0"/>
              <a:t>: בסוף השאלון תגלו כמה כדורי ארץ צריכים בשביל לאפשר את הקיום שלכם.</a:t>
            </a:r>
          </a:p>
          <a:p>
            <a:pPr algn="ctr"/>
            <a:endParaRPr lang="he-IL" sz="2000" dirty="0"/>
          </a:p>
          <a:p>
            <a:pPr algn="ctr"/>
            <a:r>
              <a:rPr lang="he-IL" sz="2000" dirty="0" smtClean="0"/>
              <a:t>(נרגיע ונאמר שהבעיה היא בעיה עולמית - אינכם אשמים במצב, אבל...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b="1" dirty="0" smtClean="0"/>
              <a:t>אתם יכולים בהחלט להיות חלק מהפתרון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ולקדם עתיד טוב יותר עבורנו ועבור הדורות הבאים)</a:t>
            </a:r>
            <a:endParaRPr lang="en-US" sz="2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56" y="2204862"/>
            <a:ext cx="2234710" cy="224109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90" y="2204863"/>
            <a:ext cx="2234710" cy="2241095"/>
          </a:xfrm>
          <a:prstGeom prst="rect">
            <a:avLst/>
          </a:prstGeom>
        </p:spPr>
      </p:pic>
      <p:pic>
        <p:nvPicPr>
          <p:cNvPr id="9" name="תמונה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4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7" y="5385296"/>
            <a:ext cx="1899563" cy="14246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584" y="1331496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9933"/>
                </a:solidFill>
              </a:rPr>
              <a:t>קידום קיימות ברמה העירונית</a:t>
            </a:r>
          </a:p>
          <a:p>
            <a:r>
              <a:rPr lang="he-IL" dirty="0" smtClean="0"/>
              <a:t>עיריית תל אביב-יפו משקיעה בשנים האחרונות משאבים רבים בפיתוח תשתיות התומכות בקידום קיימות ברמה העירונית:</a:t>
            </a:r>
          </a:p>
          <a:p>
            <a:r>
              <a:rPr lang="he-IL" dirty="0" smtClean="0"/>
              <a:t>שבילי אופניים, מתקני </a:t>
            </a:r>
            <a:r>
              <a:rPr lang="he-IL" dirty="0" err="1" smtClean="0"/>
              <a:t>מיחזור</a:t>
            </a:r>
            <a:r>
              <a:rPr lang="he-IL" dirty="0" smtClean="0"/>
              <a:t>, חינוך סביבתי, קידום בניה ירוקה, גינות קהילתיות, שיקום טבע עירוני ועוד...</a:t>
            </a:r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כמו כן, אימצה העירייה את עשרת ערוצי הפעולה של הארגון הבינלאומי הנקרא</a:t>
            </a:r>
          </a:p>
          <a:p>
            <a:r>
              <a:rPr lang="he-IL" b="1" dirty="0" smtClean="0"/>
              <a:t>"חיים של עולם אחד" </a:t>
            </a:r>
            <a:r>
              <a:rPr lang="he-IL" dirty="0" smtClean="0"/>
              <a:t>("</a:t>
            </a:r>
            <a:r>
              <a:rPr lang="en-US" dirty="0"/>
              <a:t>One Planet Living</a:t>
            </a:r>
            <a:r>
              <a:rPr lang="he-IL" dirty="0" smtClean="0"/>
              <a:t>") - מסגרת רעיונית,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על-פיה שכונה/עיר/מדינה מקיימת, היא </a:t>
            </a:r>
            <a:r>
              <a:rPr lang="he-IL" dirty="0"/>
              <a:t>זו </a:t>
            </a:r>
            <a:r>
              <a:rPr lang="he-IL" dirty="0" smtClean="0"/>
              <a:t>המצליחה </a:t>
            </a:r>
            <a:r>
              <a:rPr lang="he-IL" dirty="0"/>
              <a:t>לייצר איכות חיים בטביעת רגל של עולם </a:t>
            </a:r>
            <a:r>
              <a:rPr lang="he-IL" dirty="0" smtClean="0"/>
              <a:t>אחד</a:t>
            </a:r>
            <a:r>
              <a:rPr lang="he-IL" dirty="0"/>
              <a:t>.</a:t>
            </a:r>
            <a:r>
              <a:rPr lang="he-IL" dirty="0" smtClean="0"/>
              <a:t> כלומר,  </a:t>
            </a:r>
            <a:r>
              <a:rPr lang="he-IL" dirty="0"/>
              <a:t>שאורח החיים של תושביה אינו מהווה עומס יתר על היכולות של כדור הארץ</a:t>
            </a:r>
            <a:r>
              <a:rPr lang="he-IL" dirty="0" smtClean="0"/>
              <a:t>. (</a:t>
            </a:r>
            <a:r>
              <a:rPr lang="en-GB" u="sng" dirty="0">
                <a:hlinkClick r:id="rId4"/>
              </a:rPr>
              <a:t>www.oneplanetliving.net</a:t>
            </a:r>
            <a:r>
              <a:rPr lang="he-IL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08304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77" y="5367176"/>
            <a:ext cx="1776348" cy="143675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25" y="5367176"/>
            <a:ext cx="1899562" cy="142467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78" y="5373216"/>
            <a:ext cx="1899563" cy="142467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2163580" cy="1436752"/>
          </a:xfrm>
          <a:prstGeom prst="rect">
            <a:avLst/>
          </a:prstGeom>
        </p:spPr>
      </p:pic>
      <p:pic>
        <p:nvPicPr>
          <p:cNvPr id="11" name="תמונה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1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4439"/>
            <a:ext cx="1805920" cy="115944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04438"/>
            <a:ext cx="2042486" cy="11488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68" y="1412776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9933"/>
                </a:solidFill>
              </a:rPr>
              <a:t>קידום קיימות ברמת השכונה</a:t>
            </a:r>
            <a:r>
              <a:rPr lang="en-US" sz="3200" b="1" dirty="0" smtClean="0">
                <a:solidFill>
                  <a:srgbClr val="FF9933"/>
                </a:solidFill>
              </a:rPr>
              <a:t/>
            </a:r>
            <a:br>
              <a:rPr lang="en-US" sz="3200" b="1" dirty="0" smtClean="0">
                <a:solidFill>
                  <a:srgbClr val="FF9933"/>
                </a:solidFill>
              </a:rPr>
            </a:br>
            <a:r>
              <a:rPr lang="he-IL" sz="3200" b="1" dirty="0" smtClean="0">
                <a:solidFill>
                  <a:srgbClr val="FF9933"/>
                </a:solidFill>
              </a:rPr>
              <a:t>תכנית "משכונה קיימת לשכונה מקיימת"</a:t>
            </a:r>
          </a:p>
          <a:p>
            <a:pPr algn="ctr"/>
            <a:r>
              <a:rPr lang="he-IL" dirty="0" smtClean="0"/>
              <a:t>המטרה לעבות ולמקד את העשייה </a:t>
            </a:r>
            <a:r>
              <a:rPr lang="he-IL" dirty="0"/>
              <a:t>המקיימת ברמת </a:t>
            </a:r>
            <a:r>
              <a:rPr lang="he-IL" dirty="0" smtClean="0"/>
              <a:t>השכונה,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להגברת ההשפעה, לחיזוק הסולידריות הקהילתית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ולשיפור </a:t>
            </a:r>
            <a:r>
              <a:rPr lang="he-IL" dirty="0"/>
              <a:t>משמעותי של איכות החיים עבור התושבים.</a:t>
            </a:r>
          </a:p>
          <a:p>
            <a:endParaRPr lang="he-IL" dirty="0" smtClean="0"/>
          </a:p>
          <a:p>
            <a:pPr algn="ctr"/>
            <a:r>
              <a:rPr lang="he-IL" dirty="0" smtClean="0"/>
              <a:t>בעקבות הפיילוט </a:t>
            </a:r>
            <a:r>
              <a:rPr lang="he-IL" dirty="0"/>
              <a:t>המוצלח </a:t>
            </a:r>
            <a:r>
              <a:rPr lang="he-IL" dirty="0" smtClean="0"/>
              <a:t>שהתקיים </a:t>
            </a:r>
            <a:r>
              <a:rPr lang="he-IL" dirty="0"/>
              <a:t>בשכונות </a:t>
            </a:r>
            <a:r>
              <a:rPr lang="he-IL" b="1" dirty="0"/>
              <a:t>ביצרון ורמת </a:t>
            </a:r>
            <a:r>
              <a:rPr lang="he-IL" b="1" dirty="0" smtClean="0"/>
              <a:t>ישראל</a:t>
            </a:r>
            <a:r>
              <a:rPr lang="he-IL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b="1" dirty="0" smtClean="0"/>
              <a:t>הוחלט </a:t>
            </a:r>
            <a:r>
              <a:rPr lang="he-IL" b="1" dirty="0"/>
              <a:t>להרחיב את המהלך של שכונות מקיימות לכלל השכונות בעיר, בהובלה של הרשות לאיכות </a:t>
            </a:r>
            <a:r>
              <a:rPr lang="he-IL" b="1" dirty="0" smtClean="0"/>
              <a:t>הסביבה,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dirty="0" smtClean="0"/>
              <a:t>תוך </a:t>
            </a:r>
            <a:r>
              <a:rPr lang="he-IL" dirty="0"/>
              <a:t>שיתוף פעולה עירוני רחב הכולל מגוון אגפים: אגף רבעים ושכונות, אגף קהילה נוער וספורט, </a:t>
            </a:r>
            <a:r>
              <a:rPr lang="he-IL" dirty="0" err="1"/>
              <a:t>המינהל</a:t>
            </a:r>
            <a:r>
              <a:rPr lang="he-IL" dirty="0"/>
              <a:t> לשירותים חברתיים, </a:t>
            </a:r>
            <a:r>
              <a:rPr lang="he-IL" dirty="0" err="1"/>
              <a:t>מינהלת</a:t>
            </a:r>
            <a:r>
              <a:rPr lang="he-IL" dirty="0"/>
              <a:t> קידום עסקים ועוד</a:t>
            </a:r>
            <a:r>
              <a:rPr lang="he-IL" dirty="0" smtClean="0"/>
              <a:t>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4438"/>
            <a:ext cx="1531864" cy="114889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04438"/>
            <a:ext cx="1040816" cy="1148897"/>
          </a:xfrm>
          <a:prstGeom prst="rect">
            <a:avLst/>
          </a:prstGeom>
        </p:spPr>
      </p:pic>
      <p:pic>
        <p:nvPicPr>
          <p:cNvPr id="12" name="Picture 3" descr="C:\Users\קרין ודן\AppData\Local\Microsoft\Windows\Temporary Internet Files\Content.Outlook\BEJ7837B\20131121_160505 (2)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301208"/>
            <a:ext cx="903400" cy="11594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01208"/>
            <a:ext cx="1538269" cy="1148895"/>
          </a:xfrm>
          <a:prstGeom prst="rect">
            <a:avLst/>
          </a:prstGeom>
        </p:spPr>
      </p:pic>
      <p:pic>
        <p:nvPicPr>
          <p:cNvPr id="14" name="תמונה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2"/>
            <a:ext cx="9144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736" y="4642009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9933"/>
                </a:solidFill>
              </a:rPr>
              <a:t>מטרות התכנית:</a:t>
            </a:r>
          </a:p>
          <a:p>
            <a:endParaRPr lang="he-IL" sz="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he-IL" sz="2000" b="1" dirty="0"/>
              <a:t>מיפוי שכונתי</a:t>
            </a:r>
            <a:r>
              <a:rPr lang="he-IL" sz="2000" dirty="0"/>
              <a:t> של הקיים בשכונה (תשתיות קיימות, גורמי קהילה, פרויקטים קיימים, עסקים</a:t>
            </a:r>
            <a:r>
              <a:rPr lang="he-IL" sz="2000" dirty="0" smtClean="0"/>
              <a:t>) ויצירת מפת קיימות שכונתית.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he-IL" sz="2000" b="1" dirty="0"/>
              <a:t>גיבוש וליווי של קבוצת תושבים שיקדמו פרויקטים</a:t>
            </a:r>
            <a:r>
              <a:rPr lang="he-IL" sz="2000" dirty="0"/>
              <a:t> קהילתיים / שכונתיים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he-IL" sz="2000" b="1" dirty="0"/>
              <a:t>פיתוח דרכי עבודה משותפות</a:t>
            </a:r>
            <a:r>
              <a:rPr lang="he-IL" sz="2000" dirty="0"/>
              <a:t> וארוכות טווח עם גורמי עירייה, ארגונים וגורמים </a:t>
            </a:r>
            <a:r>
              <a:rPr lang="he-IL" sz="2000" dirty="0" smtClean="0"/>
              <a:t>בקהילה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7792" y="1426707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FF9933"/>
                </a:solidFill>
              </a:rPr>
              <a:t>בשנת 2016 פועלת התכנית </a:t>
            </a:r>
            <a:r>
              <a:rPr lang="he-IL" sz="2000" b="1" dirty="0">
                <a:solidFill>
                  <a:srgbClr val="FF9933"/>
                </a:solidFill>
              </a:rPr>
              <a:t>בחמש שכונות נוספות:</a:t>
            </a:r>
          </a:p>
          <a:p>
            <a:endParaRPr lang="en-US" sz="800" b="1" dirty="0" smtClean="0"/>
          </a:p>
          <a:p>
            <a:r>
              <a:rPr lang="he-IL" b="1" dirty="0" smtClean="0"/>
              <a:t>רובע </a:t>
            </a:r>
            <a:r>
              <a:rPr lang="he-IL" b="1" dirty="0"/>
              <a:t>דרום - שכונת שפירא</a:t>
            </a:r>
            <a:endParaRPr lang="en-US" dirty="0"/>
          </a:p>
          <a:p>
            <a:r>
              <a:rPr lang="he-IL" b="1" dirty="0"/>
              <a:t>רובע צפון מזרח - נאות </a:t>
            </a:r>
            <a:r>
              <a:rPr lang="he-IL" b="1" dirty="0" err="1"/>
              <a:t>אפקה</a:t>
            </a:r>
            <a:r>
              <a:rPr lang="he-IL" b="1" dirty="0"/>
              <a:t> ב', הדר יוסף ומעוז אביב</a:t>
            </a:r>
            <a:endParaRPr lang="en-US" dirty="0"/>
          </a:p>
          <a:p>
            <a:r>
              <a:rPr lang="he-IL" b="1" dirty="0"/>
              <a:t>רובע מזרח - שכונת יד </a:t>
            </a:r>
            <a:r>
              <a:rPr lang="he-IL" b="1" dirty="0" smtClean="0"/>
              <a:t>אליהו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72" y="2838342"/>
            <a:ext cx="2347136" cy="17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2533392" cy="17717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4" y="2838343"/>
            <a:ext cx="2419725" cy="18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237997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https://www.facebook.com/groups/kyaffa/permalink/960138834131389/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1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021288"/>
            <a:ext cx="9144000" cy="48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כותרת משנה 2"/>
          <p:cNvSpPr txBox="1">
            <a:spLocks/>
          </p:cNvSpPr>
          <p:nvPr/>
        </p:nvSpPr>
        <p:spPr bwMode="auto">
          <a:xfrm>
            <a:off x="323528" y="836712"/>
            <a:ext cx="8964488" cy="34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e-IL" sz="2800" b="1" dirty="0" smtClean="0">
                <a:solidFill>
                  <a:srgbClr val="865331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  <a:cs typeface="Gisha"/>
              </a:rPr>
              <a:t>תושבים יקרים - אתם מוזמנים!</a:t>
            </a:r>
            <a:endParaRPr lang="en-US" sz="2800" b="1" dirty="0" smtClean="0">
              <a:solidFill>
                <a:srgbClr val="865331">
                  <a:lumMod val="75000"/>
                </a:srgb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</a:endParaRPr>
          </a:p>
          <a:p>
            <a:pPr>
              <a:spcBef>
                <a:spcPts val="1800"/>
              </a:spcBef>
              <a:defRPr/>
            </a:pPr>
            <a:r>
              <a:rPr lang="he-IL" sz="1600" b="1" dirty="0" smtClean="0">
                <a:solidFill>
                  <a:srgbClr val="865331">
                    <a:lumMod val="75000"/>
                  </a:srgbClr>
                </a:solidFill>
                <a:latin typeface="Rockwell"/>
                <a:cs typeface="Gisha"/>
              </a:rPr>
              <a:t>בואו הצטרפו אל תכנית שכונות מקיימות והשתתפו בפורום תושבים פעילים</a:t>
            </a:r>
          </a:p>
          <a:p>
            <a:pPr>
              <a:defRPr/>
            </a:pPr>
            <a:r>
              <a:rPr lang="he-IL" sz="1600" b="1" dirty="0" smtClean="0">
                <a:solidFill>
                  <a:srgbClr val="865331">
                    <a:lumMod val="75000"/>
                  </a:srgbClr>
                </a:solidFill>
                <a:latin typeface="Rockwell"/>
                <a:cs typeface="Gisha"/>
              </a:rPr>
              <a:t>להובלת פרויקטים קהילתיים וסביבתיים למען השכונה שלכם.</a:t>
            </a:r>
          </a:p>
          <a:p>
            <a:pPr>
              <a:defRPr/>
            </a:pPr>
            <a:endParaRPr lang="he-IL" sz="1600" b="1" dirty="0" smtClean="0">
              <a:solidFill>
                <a:srgbClr val="865331">
                  <a:lumMod val="75000"/>
                </a:srgbClr>
              </a:solidFill>
              <a:latin typeface="Rockwell"/>
              <a:cs typeface="Gisha"/>
            </a:endParaRPr>
          </a:p>
          <a:p>
            <a:pPr>
              <a:spcBef>
                <a:spcPts val="0"/>
              </a:spcBef>
              <a:defRPr/>
            </a:pPr>
            <a:r>
              <a:rPr lang="he-IL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בקרוב יתחיל מחזור חדש של התכנית, במהלכה יקבלו המשתתפים</a:t>
            </a:r>
            <a:r>
              <a:rPr lang="en-US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/>
            </a:r>
            <a:br>
              <a:rPr lang="en-US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</a:br>
            <a:r>
              <a:rPr lang="he-IL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כלים לתכנון </a:t>
            </a:r>
            <a:r>
              <a:rPr lang="he-IL" b="1" dirty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והגשמת פרויקטים קהילתיים </a:t>
            </a:r>
            <a:r>
              <a:rPr lang="he-IL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בשכונתם.</a:t>
            </a:r>
            <a:r>
              <a:rPr lang="en-US" sz="1100" b="1" dirty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/>
            </a:r>
            <a:br>
              <a:rPr lang="en-US" sz="1100" b="1" dirty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</a:br>
            <a:endParaRPr lang="he-IL" sz="1100" b="1" dirty="0" smtClean="0">
              <a:solidFill>
                <a:srgbClr val="E6842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</a:endParaRPr>
          </a:p>
          <a:p>
            <a:pPr>
              <a:spcBef>
                <a:spcPts val="0"/>
              </a:spcBef>
              <a:defRPr/>
            </a:pPr>
            <a:r>
              <a:rPr lang="he-IL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(פרויקטים לדוגמא: הקמה של פארק טבע קהילתי, העצמה קהילתית, גינון אקולוגי</a:t>
            </a:r>
            <a:r>
              <a:rPr lang="en-US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/>
            </a:r>
            <a:br>
              <a:rPr lang="en-US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</a:br>
            <a:r>
              <a:rPr lang="he-IL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עידוד להליכה ברגל ולרכיבה על אופניים, פרויקטים קהילתיים לחיסכון במים,</a:t>
            </a:r>
            <a:r>
              <a:rPr lang="en-US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/>
            </a:r>
            <a:br>
              <a:rPr lang="en-US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</a:br>
            <a:r>
              <a:rPr lang="he-IL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עידוד כלכלה מקומית, ניהול מקיים של ועדי בתים</a:t>
            </a:r>
            <a:r>
              <a:rPr lang="en-US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‘ </a:t>
            </a:r>
            <a:r>
              <a:rPr lang="he-IL" sz="1800" b="1" dirty="0" smtClean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>תכנון מוקדי מפגש קהילתיים ועוד...)</a:t>
            </a:r>
            <a:r>
              <a:rPr lang="en-US" sz="1800" b="1" dirty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  <a:t/>
            </a:r>
            <a:br>
              <a:rPr lang="en-US" sz="1800" b="1" dirty="0">
                <a:solidFill>
                  <a:srgbClr val="E6842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ckwell"/>
              </a:rPr>
            </a:br>
            <a:endParaRPr lang="he-IL" b="1" dirty="0">
              <a:solidFill>
                <a:srgbClr val="E6842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</a:endParaRPr>
          </a:p>
          <a:p>
            <a:pPr>
              <a:defRPr/>
            </a:pPr>
            <a:endParaRPr lang="he-IL" b="1" dirty="0" smtClean="0">
              <a:solidFill>
                <a:srgbClr val="E6842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  <a:cs typeface="Gisha"/>
            </a:endParaRPr>
          </a:p>
          <a:p>
            <a:pPr>
              <a:defRPr/>
            </a:pPr>
            <a:endParaRPr lang="he-IL" sz="18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  <a:cs typeface="Gisha"/>
            </a:endParaRPr>
          </a:p>
          <a:p>
            <a:pPr>
              <a:defRPr/>
            </a:pPr>
            <a:endParaRPr lang="he-IL" b="1" dirty="0" smtClean="0">
              <a:solidFill>
                <a:srgbClr val="E6842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Rockwell"/>
              <a:cs typeface="Gisha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395536" y="5271342"/>
            <a:ext cx="8964488" cy="8219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1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2pPr>
            <a:lvl3pPr algn="ctr" rtl="1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3pPr>
            <a:lvl4pPr algn="ctr" rtl="1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4pPr>
            <a:lvl5pPr algn="ctr" rtl="1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5pPr>
            <a:lvl6pPr marL="457200" algn="ctr" rtl="1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6pPr>
            <a:lvl7pPr marL="914400" algn="ctr" rtl="1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7pPr>
            <a:lvl8pPr marL="1371600" algn="ctr" rtl="1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8pPr>
            <a:lvl9pPr marL="1828800" algn="ctr" rtl="1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Rockwell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he-IL" sz="2400" b="1" i="1" spc="600" dirty="0" smtClean="0">
                <a:solidFill>
                  <a:srgbClr val="63891F"/>
                </a:solidFill>
                <a:latin typeface="Arial" panose="020B0604020202020204" pitchFamily="34" charset="0"/>
                <a:cs typeface="Gisha"/>
              </a:rPr>
              <a:t>בואו להגשים את החלומות שלכם</a:t>
            </a:r>
            <a:br>
              <a:rPr lang="he-IL" sz="2400" b="1" i="1" spc="600" dirty="0" smtClean="0">
                <a:solidFill>
                  <a:srgbClr val="63891F"/>
                </a:solidFill>
                <a:latin typeface="Arial" panose="020B0604020202020204" pitchFamily="34" charset="0"/>
                <a:cs typeface="Gisha"/>
              </a:rPr>
            </a:br>
            <a:r>
              <a:rPr lang="he-IL" sz="2400" b="1" i="1" spc="600" dirty="0" smtClean="0">
                <a:solidFill>
                  <a:srgbClr val="63891F"/>
                </a:solidFill>
                <a:latin typeface="Arial" panose="020B0604020202020204" pitchFamily="34" charset="0"/>
                <a:cs typeface="Gisha"/>
              </a:rPr>
              <a:t>עבור השכונה בה אתם חיים</a:t>
            </a:r>
            <a:endParaRPr lang="en-US" sz="2400" b="1" i="1" spc="600" dirty="0">
              <a:solidFill>
                <a:srgbClr val="63891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64" y="4365104"/>
            <a:ext cx="8964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600" b="1" dirty="0" smtClean="0">
                <a:solidFill>
                  <a:srgbClr val="00B0F0"/>
                </a:solidFill>
              </a:rPr>
              <a:t>בחודשים אוגוסט עד אוקטובר אנו בונים את התכנית לשנה הקרובה,</a:t>
            </a:r>
            <a:r>
              <a:rPr lang="en-US" sz="1600" b="1" dirty="0" smtClean="0">
                <a:solidFill>
                  <a:srgbClr val="00B0F0"/>
                </a:solidFill>
              </a:rPr>
              <a:t/>
            </a:r>
            <a:br>
              <a:rPr lang="en-US" sz="1600" b="1" dirty="0" smtClean="0">
                <a:solidFill>
                  <a:srgbClr val="00B0F0"/>
                </a:solidFill>
              </a:rPr>
            </a:br>
            <a:r>
              <a:rPr lang="he-IL" sz="1600" b="1" dirty="0" smtClean="0">
                <a:solidFill>
                  <a:srgbClr val="00B0F0"/>
                </a:solidFill>
              </a:rPr>
              <a:t>קבוצות תושבים הרוצים להציע את שכונתם לתכנית של השכונה המקיימת הבאה</a:t>
            </a:r>
            <a:r>
              <a:rPr lang="en-US" sz="1600" b="1" dirty="0" smtClean="0">
                <a:solidFill>
                  <a:srgbClr val="00B0F0"/>
                </a:solidFill>
              </a:rPr>
              <a:t/>
            </a:r>
            <a:br>
              <a:rPr lang="en-US" sz="1600" b="1" dirty="0" smtClean="0">
                <a:solidFill>
                  <a:srgbClr val="00B0F0"/>
                </a:solidFill>
              </a:rPr>
            </a:br>
            <a:r>
              <a:rPr lang="he-IL" sz="1600" b="1" dirty="0" smtClean="0">
                <a:solidFill>
                  <a:srgbClr val="00B0F0"/>
                </a:solidFill>
              </a:rPr>
              <a:t>מוזמנים לפנות אלינו, ולהציע מועמדותם.</a:t>
            </a:r>
            <a:endParaRPr lang="he-IL" sz="16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00" y="6021288"/>
            <a:ext cx="8964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התכנית בשיתוף פעולה עירוני רחב של הרשות לאיכות הסביבה,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he-IL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עם מינהל הנדסה, אגף רבעים ושכונות, </a:t>
            </a:r>
            <a:r>
              <a:rPr lang="he-IL" sz="1200" b="1" dirty="0">
                <a:solidFill>
                  <a:srgbClr val="C00000"/>
                </a:solidFill>
                <a:latin typeface="Arial" panose="020B0604020202020204" pitchFamily="34" charset="0"/>
              </a:rPr>
              <a:t>אגף קהילה נוער </a:t>
            </a:r>
            <a:r>
              <a:rPr lang="he-IL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וספורט, המינהל לשירותים חברתיים, </a:t>
            </a:r>
            <a:r>
              <a:rPr lang="he-IL" sz="12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מינהלת</a:t>
            </a:r>
            <a:r>
              <a:rPr lang="he-IL" sz="1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קידום עסקים ועוד</a:t>
            </a:r>
            <a:endParaRPr lang="he-IL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366845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זה בידיים שלכם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תמונה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7384"/>
            <a:ext cx="1093981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5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687F1491458C9439D31D3730C283B67" ma:contentTypeVersion="9" ma:contentTypeDescription="צור מסמך חדש." ma:contentTypeScope="" ma:versionID="c20fb76cfcf558918c324a315c63e824">
  <xsd:schema xmlns:xsd="http://www.w3.org/2001/XMLSchema" xmlns:xs="http://www.w3.org/2001/XMLSchema" xmlns:p="http://schemas.microsoft.com/office/2006/metadata/properties" xmlns:ns1="http://schemas.microsoft.com/sharepoint/v3" xmlns:ns2="74d39373-0cf7-46da-a29f-019ce71a51ba" xmlns:ns3="3af57d92-807c-43c5-8d5f-6fd455eb2776" xmlns:ns4="http://schemas.microsoft.com/sharepoint/v4" targetNamespace="http://schemas.microsoft.com/office/2006/metadata/properties" ma:root="true" ma:fieldsID="90a4fed787e0c691b775052db9961137" ns1:_="" ns2:_="" ns3:_="" ns4:_="">
    <xsd:import namespace="http://schemas.microsoft.com/sharepoint/v3"/>
    <xsd:import namespace="74d39373-0cf7-46da-a29f-019ce71a51ba"/>
    <xsd:import namespace="3af57d92-807c-43c5-8d5f-6fd455eb277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canned" minOccurs="0"/>
                <xsd:element ref="ns3:mainPicture" minOccurs="0"/>
                <xsd:element ref="ns2:mainPicture_PictureText" minOccurs="0"/>
                <xsd:element ref="ns2:mainPicture_ModernView" minOccurs="0"/>
                <xsd:element ref="ns2:ShowinPage" minOccurs="0"/>
                <xsd:element ref="ns4:IconOverlay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39373-0cf7-46da-a29f-019ce71a51ba" elementFormDefault="qualified">
    <xsd:import namespace="http://schemas.microsoft.com/office/2006/documentManagement/types"/>
    <xsd:import namespace="http://schemas.microsoft.com/office/infopath/2007/PartnerControls"/>
    <xsd:element name="Scanned" ma:index="10" nillable="true" ma:displayName="קובץ סרוק?" ma:default="0" ma:internalName="Scanned">
      <xsd:simpleType>
        <xsd:restriction base="dms:Boolean"/>
      </xsd:simpleType>
    </xsd:element>
    <xsd:element name="mainPicture_PictureText" ma:index="12" nillable="true" ma:displayName="mainPicture_PictureText" ma:internalName="mainPicture_PictureText" ma:readOnly="true">
      <xsd:simpleType>
        <xsd:restriction base="dms:Note">
          <xsd:maxLength value="255"/>
        </xsd:restriction>
      </xsd:simpleType>
    </xsd:element>
    <xsd:element name="mainPicture_ModernView" ma:index="13" nillable="true" ma:displayName="mainPicture_ModernView" ma:format="Image" ma:internalName="mainPicture_ModernView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owinPage" ma:index="14" nillable="true" ma:displayName="להצגה בדף" ma:format="Dropdown" ma:internalName="ShowinPage">
      <xsd:simpleType>
        <xsd:restriction base="dms:Choice">
          <xsd:enumeration value="ללא"/>
          <xsd:enumeration value="לובי סביבה וקיימות"/>
          <xsd:enumeration value="בעלי חיים"/>
          <xsd:enumeration value="פינוי אשפה וגזם"/>
          <xsd:enumeration value="תכנית לשינוי אקלים"/>
        </xsd:restriction>
      </xsd:simpleType>
    </xsd:element>
    <xsd:element name="Order0" ma:index="16" nillable="true" ma:displayName="סדר" ma:decimals="0" ma:internalName="Order0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57d92-807c-43c5-8d5f-6fd455eb2776" elementFormDefault="qualified">
    <xsd:import namespace="http://schemas.microsoft.com/office/2006/documentManagement/types"/>
    <xsd:import namespace="http://schemas.microsoft.com/office/infopath/2007/PartnerControls"/>
    <xsd:element name="mainPicture" ma:index="11" nillable="true" ma:displayName="תמונה ראשית" ma:internalName="mainPictur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canned xmlns="74d39373-0cf7-46da-a29f-019ce71a51ba">false</Scanned>
    <ShowinPage xmlns="74d39373-0cf7-46da-a29f-019ce71a51ba" xsi:nil="true"/>
    <mainPicture xmlns="3af57d92-807c-43c5-8d5f-6fd455eb2776" xsi:nil="true"/>
    <IconOverlay xmlns="http://schemas.microsoft.com/sharepoint/v4" xsi:nil="true"/>
    <Order0 xmlns="74d39373-0cf7-46da-a29f-019ce71a51ba" xsi:nil="true"/>
  </documentManagement>
</p:properties>
</file>

<file path=customXml/itemProps1.xml><?xml version="1.0" encoding="utf-8"?>
<ds:datastoreItem xmlns:ds="http://schemas.openxmlformats.org/officeDocument/2006/customXml" ds:itemID="{6EB19A8E-1E05-4E26-B642-9531D3AE0FBF}"/>
</file>

<file path=customXml/itemProps2.xml><?xml version="1.0" encoding="utf-8"?>
<ds:datastoreItem xmlns:ds="http://schemas.openxmlformats.org/officeDocument/2006/customXml" ds:itemID="{C15B2734-07F3-40BD-88AB-E0CFE796F8FB}"/>
</file>

<file path=customXml/itemProps3.xml><?xml version="1.0" encoding="utf-8"?>
<ds:datastoreItem xmlns:ds="http://schemas.openxmlformats.org/officeDocument/2006/customXml" ds:itemID="{A153CA65-4126-443B-808C-E5991FB265F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300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Tel-Aviv Municipality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משכונה קיימת לשכונה מקיימת - הצטרפו לתכנית</dc:title>
  <dc:creator>בטי יוסף - רכזת ידע במינהל החינוך</dc:creator>
  <cp:lastModifiedBy>Adi</cp:lastModifiedBy>
  <cp:revision>44</cp:revision>
  <cp:lastPrinted>2015-07-31T17:28:06Z</cp:lastPrinted>
  <dcterms:created xsi:type="dcterms:W3CDTF">2015-06-09T10:01:23Z</dcterms:created>
  <dcterms:modified xsi:type="dcterms:W3CDTF">2016-08-18T12:47:34Z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0x0101005687F1491458C9439D31D3730C283B67</vt:lpwstr>
  </property>
</Properties>
</file>